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7" r:id="rId3"/>
    <p:sldId id="258" r:id="rId4"/>
    <p:sldId id="259" r:id="rId5"/>
    <p:sldId id="260" r:id="rId6"/>
    <p:sldId id="269" r:id="rId7"/>
    <p:sldId id="262" r:id="rId8"/>
    <p:sldId id="264" r:id="rId9"/>
    <p:sldId id="265" r:id="rId10"/>
    <p:sldId id="288" r:id="rId11"/>
    <p:sldId id="292" r:id="rId12"/>
    <p:sldId id="293" r:id="rId13"/>
    <p:sldId id="294" r:id="rId14"/>
    <p:sldId id="282" r:id="rId15"/>
    <p:sldId id="283" r:id="rId16"/>
    <p:sldId id="284" r:id="rId17"/>
    <p:sldId id="267" r:id="rId18"/>
    <p:sldId id="291" r:id="rId19"/>
    <p:sldId id="290" r:id="rId20"/>
    <p:sldId id="270" r:id="rId21"/>
    <p:sldId id="281" r:id="rId22"/>
    <p:sldId id="271" r:id="rId23"/>
    <p:sldId id="272" r:id="rId24"/>
    <p:sldId id="273" r:id="rId25"/>
    <p:sldId id="274" r:id="rId26"/>
    <p:sldId id="286" r:id="rId27"/>
    <p:sldId id="287" r:id="rId28"/>
    <p:sldId id="285" r:id="rId29"/>
  </p:sldIdLst>
  <p:sldSz cx="9144000" cy="6858000" type="screen4x3"/>
  <p:notesSz cx="6797675" cy="9926638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štýlu, mriežka tabuľ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Stredný štýl 2 - zvýrazneni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redný štýl 1 - zvýrazneni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Svetlý štýl 2 - zvýrazneni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vetlý štýl 2 - zvýrazneni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Stredný štýl 1 - zvýrazneni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Stredný štýl 2 - zvýrazneni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Svetlý štýl 1 - zvýrazneni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04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DFFFB-7DEA-4394-8E3E-D2012D25619A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 dirty="0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48B02-D22B-48D6-BDC4-ED03F8F689CA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18592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Tento robot obsahuje nasledujúce súčasti: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skladačka robota (podvozok, kolesá, motory),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(neskôr Mega) a ovládač motorov,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batérie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obvod na komunikáciu cez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(HC-06),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ultrazvukový senzor vzdialenosti (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SR-04),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napájací systém,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 verzia 2 model B,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kamera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RaspiCam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(originálne príslušenstvo k 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Pi),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 modul,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diódy (svetlá),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fotorezistor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káble a pomocné súčiastky.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>
                <a:solidFill>
                  <a:prstClr val="black"/>
                </a:solidFill>
              </a:rPr>
              <a:pPr/>
              <a:t>5</a:t>
            </a:fld>
            <a:endParaRPr lang="sk-SK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44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Upravte štýl predlohy podnadpisov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191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1924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73023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avouhlý trojuholní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srgbClr val="8ECD4C"/>
              </a:solidFill>
            </a:endParaRPr>
          </a:p>
        </p:txBody>
      </p:sp>
      <p:sp>
        <p:nvSpPr>
          <p:cNvPr id="9" name="Nadpis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17" name="Podnadpis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sk-SK" smtClean="0"/>
              <a:t>Upravte štýl predlohy podnadpisov</a:t>
            </a:r>
            <a:endParaRPr kumimoji="0" lang="en-US"/>
          </a:p>
        </p:txBody>
      </p:sp>
      <p:grpSp>
        <p:nvGrpSpPr>
          <p:cNvPr id="2" name="Skupina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Voľná forma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Voľná forma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Voľná forma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/>
              <a:endParaRPr lang="en-US" dirty="0">
                <a:solidFill>
                  <a:srgbClr val="8ECD4C"/>
                </a:solidFill>
              </a:endParaRPr>
            </a:p>
          </p:txBody>
        </p:sp>
        <p:cxnSp>
          <p:nvCxnSpPr>
            <p:cNvPr id="12" name="Rovná spojnica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ástupný symbol dátumu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916A7E2-E217-4A91-9677-B71B871DF971}" type="datetimeFigureOut">
              <a:rPr lang="sk-SK" smtClean="0"/>
              <a:pPr/>
              <a:t>7. 11. 2016</a:t>
            </a:fld>
            <a:endParaRPr lang="sk-SK" dirty="0"/>
          </a:p>
        </p:txBody>
      </p:sp>
      <p:sp>
        <p:nvSpPr>
          <p:cNvPr id="19" name="Zástupný symbol päty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sk-SK" dirty="0">
              <a:solidFill>
                <a:srgbClr val="FF0000">
                  <a:tint val="20000"/>
                </a:srgbClr>
              </a:solidFill>
            </a:endParaRPr>
          </a:p>
        </p:txBody>
      </p:sp>
      <p:sp>
        <p:nvSpPr>
          <p:cNvPr id="27" name="Zástupný symbol čísla snímky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317F80F-8E92-44E7-B935-5F29F9771656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41289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7. 11. 2016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71467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8ECD4C"/>
                </a:solidFill>
              </a:rPr>
              <a:pPr/>
              <a:t>7. 11. 2016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8ECD4C"/>
                </a:solidFill>
              </a:rPr>
              <a:pPr/>
              <a:t>‹#›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7" name="Výložk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  <p:sp>
        <p:nvSpPr>
          <p:cNvPr id="8" name="Výložk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3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8ECD4C"/>
                </a:solidFill>
              </a:rPr>
              <a:pPr/>
              <a:t>7. 11. 2016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8ECD4C"/>
                </a:solidFill>
              </a:rPr>
              <a:pPr/>
              <a:t>‹#›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8" name="Nadpis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62662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ovnani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5" name="Zástupný symbol obsah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7. 11. 2016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19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8ECD4C"/>
                </a:solidFill>
              </a:rPr>
              <a:pPr/>
              <a:t>7. 11. 2016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8ECD4C"/>
                </a:solidFill>
              </a:rPr>
              <a:pPr/>
              <a:t>‹#›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6" name="Nadpis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9904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7. 11. 2016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08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popiso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7. 11. 2016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529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30764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sk-SK" dirty="0" smtClean="0"/>
              <a:t>Ak chcete pridať obrázok, kliknite na ikonu</a:t>
            </a:r>
            <a:endParaRPr kumimoji="0" lang="en-US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916A7E2-E217-4A91-9677-B71B871DF971}" type="datetimeFigureOut">
              <a:rPr lang="sk-SK" smtClean="0">
                <a:solidFill>
                  <a:srgbClr val="8ECD4C"/>
                </a:solidFill>
              </a:rPr>
              <a:pPr/>
              <a:t>7. 11. 2016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317F80F-8E92-44E7-B935-5F29F9771656}" type="slidenum">
              <a:rPr lang="sk-SK" smtClean="0">
                <a:solidFill>
                  <a:srgbClr val="8ECD4C"/>
                </a:solidFill>
              </a:rPr>
              <a:pPr/>
              <a:t>‹#›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8" name="Voľná forma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  <p:sp>
        <p:nvSpPr>
          <p:cNvPr id="9" name="Voľná forma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  <p:sp>
        <p:nvSpPr>
          <p:cNvPr id="10" name="Pravouhlý trojuholní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lang="en-US" dirty="0">
              <a:solidFill>
                <a:srgbClr val="8ECD4C"/>
              </a:solidFill>
            </a:endParaRPr>
          </a:p>
        </p:txBody>
      </p:sp>
      <p:cxnSp>
        <p:nvCxnSpPr>
          <p:cNvPr id="11" name="Rovná spojnica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Výložk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  <p:sp>
        <p:nvSpPr>
          <p:cNvPr id="13" name="Výložk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46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7. 11. 2016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35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7. 11. 2016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7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0927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2051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3102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4873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7836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6051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 dirty="0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284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98565-C161-4661-B51E-4DCB5D6D473D}" type="datetimeFigureOut">
              <a:rPr lang="sk-SK" smtClean="0"/>
              <a:t>7. 11. 2016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376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oľná forma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Voľná forma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Pravouhlý trojuholní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lang="en-US" dirty="0">
              <a:solidFill>
                <a:srgbClr val="8ECD4C"/>
              </a:solidFill>
            </a:endParaRPr>
          </a:p>
        </p:txBody>
      </p:sp>
      <p:cxnSp>
        <p:nvCxnSpPr>
          <p:cNvPr id="15" name="Rovná spojnica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ástupný symbol nadpisu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0" name="Zástupný symbol textu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  <a:p>
            <a:pPr lvl="1" eaLnBrk="1" latinLnBrk="0" hangingPunct="1"/>
            <a:r>
              <a:rPr kumimoji="0" lang="sk-SK" smtClean="0"/>
              <a:t>Druhá úroveň</a:t>
            </a:r>
          </a:p>
          <a:p>
            <a:pPr lvl="2" eaLnBrk="1" latinLnBrk="0" hangingPunct="1"/>
            <a:r>
              <a:rPr kumimoji="0" lang="sk-SK" smtClean="0"/>
              <a:t>Tretia úroveň</a:t>
            </a:r>
          </a:p>
          <a:p>
            <a:pPr lvl="3" eaLnBrk="1" latinLnBrk="0" hangingPunct="1"/>
            <a:r>
              <a:rPr kumimoji="0" lang="sk-SK" smtClean="0"/>
              <a:t>Štvrtá úroveň</a:t>
            </a:r>
          </a:p>
          <a:p>
            <a:pPr lvl="4" eaLnBrk="1" latinLnBrk="0" hangingPunct="1"/>
            <a:r>
              <a:rPr kumimoji="0" lang="sk-SK" smtClean="0"/>
              <a:t>Piata úroveň</a:t>
            </a:r>
            <a:endParaRPr kumimoji="0" lang="en-US"/>
          </a:p>
        </p:txBody>
      </p:sp>
      <p:sp>
        <p:nvSpPr>
          <p:cNvPr id="10" name="Zástupný symbol dátumu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7. 11. 2016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22" name="Zástupný symbol päty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18" name="Zástupný symbol čísla snímky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85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hq5hou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k textu 2"/>
          <p:cNvSpPr txBox="1"/>
          <p:nvPr/>
        </p:nvSpPr>
        <p:spPr>
          <a:xfrm>
            <a:off x="302956" y="2132856"/>
            <a:ext cx="8644835" cy="342846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sk-SK" sz="6000" dirty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Spraviť robota s </a:t>
            </a:r>
            <a:r>
              <a:rPr lang="sk-SK" sz="6000" dirty="0" err="1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vybran</a:t>
            </a:r>
            <a:r>
              <a:rPr lang="en-US" sz="6000" dirty="0" err="1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ými</a:t>
            </a:r>
            <a:r>
              <a:rPr lang="sk-SK" sz="6000" dirty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 asistenčnými systémami z auta</a:t>
            </a:r>
            <a:endParaRPr lang="sk-SK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5" name="Obdĺžnik 4"/>
          <p:cNvSpPr/>
          <p:nvPr/>
        </p:nvSpPr>
        <p:spPr>
          <a:xfrm>
            <a:off x="3802070" y="548680"/>
            <a:ext cx="164660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k-SK" sz="7200" b="1" cap="none" spc="0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Cieľ</a:t>
            </a:r>
            <a:endParaRPr lang="sk-SK" sz="7200" b="1" cap="none" spc="0" dirty="0">
              <a:ln w="18000">
                <a:solidFill>
                  <a:schemeClr val="bg1"/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851" y="594887"/>
            <a:ext cx="5476453" cy="5786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35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771" y="670265"/>
            <a:ext cx="5887541" cy="5495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91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5" y="1700808"/>
            <a:ext cx="8855185" cy="362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98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784976" cy="778098"/>
          </a:xfrm>
        </p:spPr>
        <p:txBody>
          <a:bodyPr>
            <a:normAutofit/>
          </a:bodyPr>
          <a:lstStyle/>
          <a:p>
            <a:r>
              <a:rPr lang="sk-SK" dirty="0" smtClean="0"/>
              <a:t>Overenie brzdenia pred prekážkou 1 </a:t>
            </a:r>
            <a:endParaRPr lang="sk-SK" dirty="0"/>
          </a:p>
        </p:txBody>
      </p:sp>
      <p:sp>
        <p:nvSpPr>
          <p:cNvPr id="4" name="BlokTextu 3"/>
          <p:cNvSpPr txBox="1"/>
          <p:nvPr/>
        </p:nvSpPr>
        <p:spPr>
          <a:xfrm>
            <a:off x="190689" y="5805264"/>
            <a:ext cx="884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smtClean="0"/>
              <a:t>Robota som posielal pre každú kombináciu parametrov 6 krát oproti stene. Sledoval som, koľkokrát stihne zastať. Parameter 1: kedy má začať brzdiť (20 cm, 30 cm a 40 cm od steny). Parameter 2: interval merania vzdialenosti (každých 66, 102 a 204 </a:t>
            </a:r>
            <a:r>
              <a:rPr lang="sk-SK" dirty="0" err="1" smtClean="0"/>
              <a:t>ms</a:t>
            </a:r>
            <a:r>
              <a:rPr lang="sk-SK" dirty="0" smtClean="0"/>
              <a:t>). </a:t>
            </a:r>
            <a:endParaRPr lang="sk-SK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112894"/>
            <a:ext cx="8202962" cy="4548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34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80450" y="116632"/>
            <a:ext cx="8856046" cy="850106"/>
          </a:xfrm>
        </p:spPr>
        <p:txBody>
          <a:bodyPr>
            <a:normAutofit/>
          </a:bodyPr>
          <a:lstStyle/>
          <a:p>
            <a:r>
              <a:rPr lang="sk-SK" dirty="0" smtClean="0"/>
              <a:t>Overenie brzdenia pred prekážkou 2</a:t>
            </a:r>
            <a:endParaRPr lang="sk-SK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" y="4437112"/>
            <a:ext cx="3743478" cy="238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50" y="980728"/>
            <a:ext cx="7063211" cy="384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BlokTextu 2"/>
          <p:cNvSpPr txBox="1"/>
          <p:nvPr/>
        </p:nvSpPr>
        <p:spPr>
          <a:xfrm>
            <a:off x="3995936" y="5373216"/>
            <a:ext cx="4788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dirty="0" smtClean="0"/>
              <a:t>Pod uhlami 0°, 30</a:t>
            </a:r>
            <a:r>
              <a:rPr lang="sk-SK" sz="2000" dirty="0"/>
              <a:t>°</a:t>
            </a:r>
            <a:r>
              <a:rPr lang="sk-SK" sz="2000" dirty="0" smtClean="0"/>
              <a:t>, 45</a:t>
            </a:r>
            <a:r>
              <a:rPr lang="sk-SK" sz="2000" dirty="0"/>
              <a:t>°</a:t>
            </a:r>
            <a:r>
              <a:rPr lang="sk-SK" sz="2000" dirty="0" smtClean="0"/>
              <a:t>, 60</a:t>
            </a:r>
            <a:r>
              <a:rPr lang="sk-SK" sz="2000" dirty="0"/>
              <a:t>°</a:t>
            </a:r>
            <a:r>
              <a:rPr lang="sk-SK" sz="2000" dirty="0" smtClean="0"/>
              <a:t> od kolmice som 5 krát púšťal robota oproti stene. Zisťoval som, koľkokrát zastane.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27161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>
            <a:normAutofit/>
          </a:bodyPr>
          <a:lstStyle/>
          <a:p>
            <a:r>
              <a:rPr lang="sk-SK" sz="3600" dirty="0" smtClean="0"/>
              <a:t>Overenie elektronického merania rýchlosti</a:t>
            </a:r>
            <a:endParaRPr lang="sk-SK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627" y="1124744"/>
            <a:ext cx="5040560" cy="451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1" y="1124744"/>
            <a:ext cx="3722893" cy="294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1" y="4267201"/>
            <a:ext cx="1943099" cy="259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40" y="4869160"/>
            <a:ext cx="2586838" cy="194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8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ľk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03799"/>
              </p:ext>
            </p:extLst>
          </p:nvPr>
        </p:nvGraphicFramePr>
        <p:xfrm>
          <a:off x="251520" y="1412776"/>
          <a:ext cx="8784976" cy="5299917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232248"/>
                <a:gridCol w="1222025"/>
                <a:gridCol w="1373276"/>
                <a:gridCol w="3957427"/>
              </a:tblGrid>
              <a:tr h="428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Asistenčný systém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F. čiastočne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Bližšie vysvetlenie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681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 err="1">
                          <a:effectLst/>
                        </a:rPr>
                        <a:t>Tempomat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 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X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Funguje, ale neudržiava rýchlosť, iba obmedzuje výkon motorov.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681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Asistent vyhýbania sa prekážke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 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X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Funguje, ale nevyhne sa každej prekážke (napr. nohe stoličky).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681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Asistent zastavenia pred prekážkou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 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X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Funguje, ale nezastane pod uhlom viac ako 30 stupňov od kolmice.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4381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Zapínanie svetiel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X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 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 vynikajúco.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681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Kamera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X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 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Funguje s omeškaním niekoľko desatín sekundy.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17049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Elektronické meranie rýchlosti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 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X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Funguje, iba keď je dobrá prekážka – </a:t>
                      </a:r>
                      <a:r>
                        <a:rPr lang="sk-SK" sz="1900" dirty="0" smtClean="0">
                          <a:effectLst/>
                        </a:rPr>
                        <a:t>stena.</a:t>
                      </a:r>
                      <a:r>
                        <a:rPr lang="sk-SK" sz="1900" baseline="0" dirty="0" smtClean="0">
                          <a:effectLst/>
                        </a:rPr>
                        <a:t> N</a:t>
                      </a:r>
                      <a:r>
                        <a:rPr lang="sk-SK" sz="1900" dirty="0" smtClean="0">
                          <a:effectLst/>
                        </a:rPr>
                        <a:t>ič </a:t>
                      </a:r>
                      <a:r>
                        <a:rPr lang="sk-SK" sz="1900" dirty="0">
                          <a:effectLst/>
                        </a:rPr>
                        <a:t>mu nemôže zavadzať, musí mať rovný terén a aj za takýchto podmienok niekedy ukazuje nesprávnu rýchlosť.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</a:tbl>
          </a:graphicData>
        </a:graphic>
      </p:graphicFrame>
      <p:sp>
        <p:nvSpPr>
          <p:cNvPr id="3" name="Obdĺžnik 2"/>
          <p:cNvSpPr/>
          <p:nvPr/>
        </p:nvSpPr>
        <p:spPr>
          <a:xfrm>
            <a:off x="3027549" y="260648"/>
            <a:ext cx="30174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k-SK" sz="6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Výsledky</a:t>
            </a:r>
            <a:endParaRPr lang="sk-SK" sz="6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15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ľk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932050"/>
              </p:ext>
            </p:extLst>
          </p:nvPr>
        </p:nvGraphicFramePr>
        <p:xfrm>
          <a:off x="251520" y="188640"/>
          <a:ext cx="8784976" cy="2045925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232248"/>
                <a:gridCol w="1222025"/>
                <a:gridCol w="1373276"/>
                <a:gridCol w="3957427"/>
              </a:tblGrid>
              <a:tr h="681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 smtClean="0">
                          <a:effectLst/>
                        </a:rPr>
                        <a:t>„</a:t>
                      </a:r>
                      <a:r>
                        <a:rPr lang="sk-SK" sz="1900" dirty="0" err="1" smtClean="0">
                          <a:effectLst/>
                        </a:rPr>
                        <a:t>Airbag</a:t>
                      </a:r>
                      <a:r>
                        <a:rPr lang="sk-SK" sz="1900" dirty="0" smtClean="0">
                          <a:effectLst/>
                        </a:rPr>
                        <a:t>“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b="0" dirty="0" smtClean="0">
                          <a:effectLst/>
                        </a:rPr>
                        <a:t>X</a:t>
                      </a:r>
                      <a:endParaRPr lang="sk-SK" sz="10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b="0" dirty="0" smtClean="0">
                          <a:effectLst/>
                        </a:rPr>
                        <a:t>Funguje</a:t>
                      </a:r>
                      <a:r>
                        <a:rPr lang="sk-SK" sz="1900" b="0" baseline="0" dirty="0" smtClean="0">
                          <a:effectLst/>
                        </a:rPr>
                        <a:t> vynikajúco</a:t>
                      </a:r>
                      <a:endParaRPr lang="sk-SK" sz="1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681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 smtClean="0">
                          <a:effectLst/>
                        </a:rPr>
                        <a:t>Zastavenie</a:t>
                      </a:r>
                      <a:r>
                        <a:rPr lang="sk-SK" sz="1900" baseline="0" dirty="0" smtClean="0">
                          <a:effectLst/>
                        </a:rPr>
                        <a:t> motorov pri náraze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933575" algn="l"/>
                        </a:tabLst>
                        <a:defRPr/>
                      </a:pPr>
                      <a:r>
                        <a:rPr lang="sk-SK" sz="1900" dirty="0" smtClean="0">
                          <a:effectLst/>
                        </a:rPr>
                        <a:t> X</a:t>
                      </a:r>
                      <a:endParaRPr lang="sk-SK" sz="700" dirty="0" smtClean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 smtClean="0">
                          <a:effectLst/>
                        </a:rPr>
                        <a:t>Funguje</a:t>
                      </a:r>
                      <a:r>
                        <a:rPr lang="sk-SK" sz="1900" baseline="0" dirty="0" smtClean="0">
                          <a:effectLst/>
                        </a:rPr>
                        <a:t> vynikajúco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681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Teplomer</a:t>
                      </a:r>
                      <a:endParaRPr lang="sk-SK" sz="1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933575" algn="l"/>
                        </a:tabLst>
                        <a:defRPr/>
                      </a:pPr>
                      <a:r>
                        <a:rPr lang="sk-SK" sz="1900" dirty="0" smtClean="0">
                          <a:effectLst/>
                        </a:rPr>
                        <a:t>X</a:t>
                      </a:r>
                      <a:endParaRPr lang="sk-SK" sz="1900" dirty="0" smtClean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933575" algn="l"/>
                        </a:tabLst>
                        <a:defRPr/>
                      </a:pPr>
                      <a:r>
                        <a:rPr lang="sk-SK" sz="1900" dirty="0" smtClean="0">
                          <a:effectLst/>
                        </a:rPr>
                        <a:t>Funguje</a:t>
                      </a:r>
                      <a:r>
                        <a:rPr lang="sk-SK" sz="1900" baseline="0" dirty="0" smtClean="0">
                          <a:effectLst/>
                        </a:rPr>
                        <a:t> vynikajúco</a:t>
                      </a:r>
                      <a:endParaRPr lang="sk-SK" sz="1900" dirty="0" smtClean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67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ľk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374245"/>
              </p:ext>
            </p:extLst>
          </p:nvPr>
        </p:nvGraphicFramePr>
        <p:xfrm>
          <a:off x="251520" y="1412776"/>
          <a:ext cx="8784976" cy="516934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232248"/>
                <a:gridCol w="1222025"/>
                <a:gridCol w="1373276"/>
                <a:gridCol w="3957427"/>
              </a:tblGrid>
              <a:tr h="428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Asistenčný systém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>
                          <a:effectLst/>
                        </a:rPr>
                        <a:t>F. čiastočne</a:t>
                      </a:r>
                      <a:endParaRPr lang="sk-SK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Bližšie vysvetlenie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5792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 err="1">
                          <a:effectLst/>
                        </a:rPr>
                        <a:t>Tempomat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 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>
                          <a:effectLst/>
                        </a:rPr>
                        <a:t>X</a:t>
                      </a:r>
                      <a:endParaRPr lang="sk-SK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Funguje, ale neudržiava rýchlosť, iba obmedzuje výkon motorov.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5760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Asistent vyhýbania sa prekážke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 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Funguje, ale nevyhne sa každej prekážke (napr. nohe stoličky).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5760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>
                          <a:effectLst/>
                        </a:rPr>
                        <a:t>Asistent zastavenia pred prekážkou</a:t>
                      </a:r>
                      <a:endParaRPr lang="sk-SK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 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Funguje, ale nezastane pod uhlom viac ako 30 stupňov od kolmice.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Zapínanie svetiel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 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 vynikajúco.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5760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Kamera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>
                          <a:effectLst/>
                        </a:rPr>
                        <a:t>X</a:t>
                      </a:r>
                      <a:endParaRPr lang="sk-SK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 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 s omeškaním niekoľko desatín sekundy.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Elektronické meranie rýchlosti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>
                          <a:effectLst/>
                        </a:rPr>
                        <a:t> </a:t>
                      </a:r>
                      <a:endParaRPr lang="sk-SK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Funguje, iba keď je dobrá prekážka – </a:t>
                      </a:r>
                      <a:r>
                        <a:rPr lang="sk-SK" sz="1600" dirty="0" smtClean="0">
                          <a:effectLst/>
                        </a:rPr>
                        <a:t>stena.</a:t>
                      </a:r>
                      <a:r>
                        <a:rPr lang="sk-SK" sz="1600" baseline="0" dirty="0" smtClean="0">
                          <a:effectLst/>
                        </a:rPr>
                        <a:t> N</a:t>
                      </a:r>
                      <a:r>
                        <a:rPr lang="sk-SK" sz="1600" dirty="0" smtClean="0">
                          <a:effectLst/>
                        </a:rPr>
                        <a:t>ič </a:t>
                      </a:r>
                      <a:r>
                        <a:rPr lang="sk-SK" sz="1600" dirty="0">
                          <a:effectLst/>
                        </a:rPr>
                        <a:t>mu nemôže zavadzať, musí mať rovný terén a aj za takýchto podmienok niekedy ukazuje nesprávnu rýchlosť.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933575" algn="l"/>
                        </a:tabLst>
                        <a:defRPr/>
                      </a:pPr>
                      <a:r>
                        <a:rPr kumimoji="0" lang="sk-SK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„</a:t>
                      </a:r>
                      <a:r>
                        <a:rPr kumimoji="0" lang="sk-SK" sz="1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Airbag</a:t>
                      </a:r>
                      <a:r>
                        <a:rPr kumimoji="0" lang="sk-SK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“ / zastavenie motorov pri náraze</a:t>
                      </a:r>
                      <a:endParaRPr kumimoji="0" lang="sk-SK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933575" algn="l"/>
                        </a:tabLst>
                        <a:defRPr/>
                      </a:pPr>
                      <a:r>
                        <a:rPr kumimoji="0" lang="sk-SK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Funguje vynikajúco.</a:t>
                      </a:r>
                      <a:endParaRPr kumimoji="0" lang="sk-SK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933575" algn="l"/>
                        </a:tabLst>
                        <a:defRPr/>
                      </a:pPr>
                      <a:r>
                        <a:rPr kumimoji="0" lang="sk-SK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Teplomer</a:t>
                      </a:r>
                      <a:endParaRPr kumimoji="0" lang="sk-SK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kumimoji="0" lang="sk-SK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Calibri"/>
                          <a:cs typeface="Times New Roman"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933575" algn="l"/>
                        </a:tabLst>
                        <a:defRPr/>
                      </a:pPr>
                      <a:r>
                        <a:rPr kumimoji="0" lang="sk-SK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Funguje vynikajúco.</a:t>
                      </a:r>
                      <a:endParaRPr kumimoji="0" lang="sk-SK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</a:tbl>
          </a:graphicData>
        </a:graphic>
      </p:graphicFrame>
      <p:sp>
        <p:nvSpPr>
          <p:cNvPr id="3" name="Obdĺžnik 2"/>
          <p:cNvSpPr/>
          <p:nvPr/>
        </p:nvSpPr>
        <p:spPr>
          <a:xfrm>
            <a:off x="3027549" y="260648"/>
            <a:ext cx="30174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k-SK" sz="6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Výsledky</a:t>
            </a:r>
            <a:endParaRPr lang="sk-SK" sz="6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695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960439"/>
          </a:xfrm>
          <a:ln w="28575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dirty="0"/>
              <a:t>Zostrojil som robota, na ktorého som namontoval </a:t>
            </a:r>
            <a:r>
              <a:rPr lang="sk-SK" sz="3600" dirty="0" smtClean="0"/>
              <a:t>8 </a:t>
            </a:r>
            <a:r>
              <a:rPr lang="sk-SK" sz="3600" dirty="0"/>
              <a:t>asistenčných systémov. </a:t>
            </a:r>
            <a:br>
              <a:rPr lang="sk-SK" sz="3600" dirty="0"/>
            </a:br>
            <a:r>
              <a:rPr lang="sk-SK" sz="3600" dirty="0"/>
              <a:t>Pri ideálnych podmienkach všetky fungujú. Zastavovanie pred prekážkou, vyhýbanie sa prekážkam a elektronické meranie rýchlosti potrebujú špeciálne podmienky na správne fungovanie</a:t>
            </a:r>
            <a:r>
              <a:rPr lang="sk-SK" sz="3600" dirty="0" smtClean="0"/>
              <a:t>.</a:t>
            </a:r>
            <a:endParaRPr lang="sk-SK" sz="3600" dirty="0"/>
          </a:p>
        </p:txBody>
      </p:sp>
      <p:sp>
        <p:nvSpPr>
          <p:cNvPr id="7" name="Obdĺžnik 6"/>
          <p:cNvSpPr/>
          <p:nvPr/>
        </p:nvSpPr>
        <p:spPr>
          <a:xfrm>
            <a:off x="3401268" y="548680"/>
            <a:ext cx="22856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sk-SK" sz="7200" b="1" dirty="0" smtClean="0">
                <a:ln w="18000">
                  <a:solidFill>
                    <a:prstClr val="white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Záver</a:t>
            </a:r>
            <a:endParaRPr lang="sk-SK" sz="7200" b="1" dirty="0">
              <a:ln w="18000">
                <a:solidFill>
                  <a:prstClr val="white"/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623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sk-SK" sz="7200" b="1" dirty="0">
                <a:ln w="17780" cap="flat" cmpd="sng" algn="ctr">
                  <a:solidFill>
                    <a:srgbClr val="FFFFFF"/>
                  </a:solidFill>
                  <a:prstDash val="solid"/>
                  <a:miter lim="0"/>
                </a:ln>
                <a:solidFill>
                  <a:srgbClr val="1F497D"/>
                </a:solidFill>
                <a:effectLst>
                  <a:outerShdw blurRad="50800" algn="tl">
                    <a:srgbClr val="000000"/>
                  </a:outerShdw>
                </a:effectLst>
                <a:ea typeface="Calibri"/>
                <a:cs typeface="Times New Roman"/>
              </a:rPr>
              <a:t>Hypotéza</a:t>
            </a:r>
            <a:endParaRPr lang="sk-SK" sz="1200" b="1" dirty="0">
              <a:ea typeface="Calibri"/>
              <a:cs typeface="Times New Roman"/>
            </a:endParaRPr>
          </a:p>
        </p:txBody>
      </p:sp>
      <p:sp>
        <p:nvSpPr>
          <p:cNvPr id="4" name="Blok textu 2"/>
          <p:cNvSpPr txBox="1"/>
          <p:nvPr/>
        </p:nvSpPr>
        <p:spPr>
          <a:xfrm>
            <a:off x="467544" y="2276872"/>
            <a:ext cx="8280920" cy="3600400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sk-SK" sz="5000" dirty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Doma vyrobený robot môže slúžiť ako model pre vybrané asistenčné systémy </a:t>
            </a:r>
            <a:r>
              <a:rPr lang="sk-SK" sz="5000" dirty="0" smtClean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/>
            </a:r>
            <a:br>
              <a:rPr lang="sk-SK" sz="5000" dirty="0" smtClean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</a:br>
            <a:r>
              <a:rPr lang="sk-SK" sz="5000" dirty="0" smtClean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z </a:t>
            </a:r>
            <a:r>
              <a:rPr lang="sk-SK" sz="5000" dirty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reálnych áut.</a:t>
            </a:r>
            <a:endParaRPr lang="sk-SK" sz="11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880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571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sk-SK" dirty="0" smtClean="0"/>
              <a:t>Schéma zapojenia robota</a:t>
            </a:r>
            <a:endParaRPr lang="sk-SK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00773" y="-217791"/>
            <a:ext cx="5408548" cy="823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34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55418"/>
            <a:ext cx="6084168" cy="1143000"/>
          </a:xfrm>
        </p:spPr>
        <p:txBody>
          <a:bodyPr/>
          <a:lstStyle/>
          <a:p>
            <a:r>
              <a:rPr lang="sk-SK" dirty="0" smtClean="0"/>
              <a:t>Schéma zapojenia svetiel</a:t>
            </a:r>
            <a:endParaRPr lang="sk-SK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75" y="415563"/>
            <a:ext cx="8208912" cy="644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8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1"/>
          <a:stretch/>
        </p:blipFill>
        <p:spPr bwMode="auto">
          <a:xfrm>
            <a:off x="1376768" y="0"/>
            <a:ext cx="7767232" cy="68665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12750" y="188640"/>
            <a:ext cx="5050904" cy="850106"/>
          </a:xfrm>
        </p:spPr>
        <p:txBody>
          <a:bodyPr/>
          <a:lstStyle/>
          <a:p>
            <a:r>
              <a:rPr lang="sk-SK" dirty="0" smtClean="0"/>
              <a:t>Napájacie centrum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9941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7504" y="101233"/>
            <a:ext cx="8229600" cy="778098"/>
          </a:xfrm>
        </p:spPr>
        <p:txBody>
          <a:bodyPr/>
          <a:lstStyle/>
          <a:p>
            <a:r>
              <a:rPr lang="sk-SK" dirty="0" smtClean="0"/>
              <a:t>Zaznamenávanie rýchlosti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33244"/>
            <a:ext cx="8228013" cy="292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5976664" cy="29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60" y="879331"/>
            <a:ext cx="5660426" cy="14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Šípka dolu 5"/>
          <p:cNvSpPr/>
          <p:nvPr/>
        </p:nvSpPr>
        <p:spPr>
          <a:xfrm>
            <a:off x="7816227" y="2492896"/>
            <a:ext cx="288032" cy="1293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809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Testovanie senzorov vzdialenosti</a:t>
            </a:r>
            <a:endParaRPr lang="sk-SK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7" t="25386" r="29604" b="24141"/>
          <a:stretch/>
        </p:blipFill>
        <p:spPr bwMode="auto">
          <a:xfrm>
            <a:off x="5004048" y="3140968"/>
            <a:ext cx="364148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554024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BlokTextu 2"/>
          <p:cNvSpPr txBox="1"/>
          <p:nvPr/>
        </p:nvSpPr>
        <p:spPr>
          <a:xfrm>
            <a:off x="251520" y="3140968"/>
            <a:ext cx="43204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200" dirty="0"/>
              <a:t>Skóre pre senzor počítam ako súčet nepresností meraní. Napríklad senzor 2 pri meraní </a:t>
            </a:r>
            <a:r>
              <a:rPr lang="sk-SK" sz="2200" dirty="0" smtClean="0"/>
              <a:t>vzdialenosti </a:t>
            </a:r>
            <a:r>
              <a:rPr lang="sk-SK" sz="2200" dirty="0"/>
              <a:t>50 cm ukázal 48, čiže má pre toto meranie skóre 2. (Čím vyššie skóre, tým horšie.) Ak senzor </a:t>
            </a:r>
            <a:r>
              <a:rPr lang="sk-SK" sz="2200" dirty="0" smtClean="0"/>
              <a:t>nameria </a:t>
            </a:r>
            <a:r>
              <a:rPr lang="sk-SK" sz="2200" dirty="0"/>
              <a:t>0, počítam to ako skóre +10. </a:t>
            </a:r>
            <a:r>
              <a:rPr lang="sk-SK" sz="2200" dirty="0" smtClean="0"/>
              <a:t/>
            </a:r>
            <a:br>
              <a:rPr lang="sk-SK" sz="2200" dirty="0" smtClean="0"/>
            </a:br>
            <a:endParaRPr lang="sk-SK" sz="2200" dirty="0" smtClean="0"/>
          </a:p>
          <a:p>
            <a:r>
              <a:rPr lang="sk-SK" sz="2200" dirty="0" smtClean="0"/>
              <a:t>Najlepšie </a:t>
            </a:r>
            <a:r>
              <a:rPr lang="sk-SK" sz="2200" dirty="0"/>
              <a:t>meria senzor 3. Použil som ho preto na robotovi.</a:t>
            </a:r>
          </a:p>
        </p:txBody>
      </p:sp>
    </p:spTree>
    <p:extLst>
      <p:ext uri="{BB962C8B-B14F-4D97-AF65-F5344CB8AC3E}">
        <p14:creationId xmlns:p14="http://schemas.microsoft.com/office/powerpoint/2010/main" val="21749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Testovanie detekcie predmetov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8850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Vytlačiť ešte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Všetky tabuľky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4957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7200" b="1" dirty="0" err="1">
                <a:ln w="17780" cap="flat" cmpd="sng" algn="ctr">
                  <a:solidFill>
                    <a:srgbClr val="FFFFFF"/>
                  </a:solidFill>
                  <a:prstDash val="solid"/>
                  <a:miter lim="0"/>
                </a:ln>
                <a:solidFill>
                  <a:schemeClr val="tx2"/>
                </a:solidFill>
                <a:effectLst>
                  <a:outerShdw blurRad="50800" algn="tl">
                    <a:srgbClr val="000000"/>
                  </a:outerShdw>
                </a:effectLst>
                <a:ea typeface="Calibri"/>
                <a:cs typeface="Times New Roman"/>
              </a:rPr>
              <a:t>Abstrakt</a:t>
            </a:r>
            <a:endParaRPr lang="sk-SK" sz="1800" b="1" dirty="0">
              <a:solidFill>
                <a:schemeClr val="tx2"/>
              </a:solidFill>
              <a:ea typeface="Calibri"/>
              <a:cs typeface="Times New Roman"/>
            </a:endParaRP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733256"/>
          </a:xfrm>
          <a:ln w="28575"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k-SK" sz="2200" dirty="0"/>
              <a:t>Na svete zomrie v dôsledku dopravných nehôd každoročne 1,2 milióna ľudí. Jedna z možností, ako znížiť počet nehôd, sú asistenčné systémy. </a:t>
            </a:r>
          </a:p>
          <a:p>
            <a:pPr marL="0" indent="0">
              <a:buNone/>
            </a:pPr>
            <a:r>
              <a:rPr lang="sk-SK" sz="2200" dirty="0"/>
              <a:t>Mojím cieľom bolo zostrojiť z dostupných a finančne nenáročných súčiastok robota, na ktorom by sa dalo ukázať fungovanie vybraných asistenčných systémov. Študoval a opísal som 20 vybraných asistenčných systémov z reálnych áut. Z nich som vybral </a:t>
            </a:r>
            <a:r>
              <a:rPr lang="sk-SK" sz="2200" b="1" dirty="0" smtClean="0"/>
              <a:t>8</a:t>
            </a:r>
            <a:r>
              <a:rPr lang="sk-SK" sz="2200" dirty="0" smtClean="0"/>
              <a:t>, </a:t>
            </a:r>
            <a:r>
              <a:rPr lang="sk-SK" sz="2200" dirty="0"/>
              <a:t>ktoré som zostrojil na robotovi: </a:t>
            </a:r>
            <a:r>
              <a:rPr lang="sk-SK" sz="2200" b="1" dirty="0"/>
              <a:t>zabrzdenie pred prekážkou</a:t>
            </a:r>
            <a:r>
              <a:rPr lang="sk-SK" sz="2200" dirty="0"/>
              <a:t>, </a:t>
            </a:r>
            <a:r>
              <a:rPr lang="sk-SK" sz="2200" b="1" dirty="0"/>
              <a:t>vyhýbanie sa prekážke</a:t>
            </a:r>
            <a:r>
              <a:rPr lang="sk-SK" sz="2200" dirty="0"/>
              <a:t>, </a:t>
            </a:r>
            <a:r>
              <a:rPr lang="sk-SK" sz="2200" b="1" dirty="0" err="1"/>
              <a:t>tempomat</a:t>
            </a:r>
            <a:r>
              <a:rPr lang="sk-SK" sz="2200" dirty="0"/>
              <a:t>, </a:t>
            </a:r>
            <a:r>
              <a:rPr lang="sk-SK" sz="2200" b="1" dirty="0"/>
              <a:t>kamera, automatické zapínanie </a:t>
            </a:r>
            <a:r>
              <a:rPr lang="sk-SK" sz="2200" b="1" dirty="0" smtClean="0"/>
              <a:t>svetiel</a:t>
            </a:r>
            <a:r>
              <a:rPr lang="en-US" sz="2200" b="1" dirty="0" smtClean="0"/>
              <a:t>, </a:t>
            </a:r>
            <a:r>
              <a:rPr lang="sk-SK" sz="2200" b="1" dirty="0" smtClean="0"/>
              <a:t>elektronické </a:t>
            </a:r>
            <a:r>
              <a:rPr lang="sk-SK" sz="2200" b="1" dirty="0"/>
              <a:t>meranie </a:t>
            </a:r>
            <a:r>
              <a:rPr lang="sk-SK" sz="2200" b="1" dirty="0" smtClean="0"/>
              <a:t>rýchlosti, </a:t>
            </a:r>
            <a:r>
              <a:rPr lang="sk-SK" sz="2400" b="1" dirty="0" err="1" smtClean="0"/>
              <a:t>airbag</a:t>
            </a:r>
            <a:r>
              <a:rPr lang="sk-SK" sz="2400" b="1" dirty="0" smtClean="0"/>
              <a:t>/zastavenie </a:t>
            </a:r>
            <a:r>
              <a:rPr lang="sk-SK" sz="2400" b="1" dirty="0"/>
              <a:t>motorov pri náraze a teplomer</a:t>
            </a:r>
            <a:r>
              <a:rPr lang="sk-SK" sz="2400" dirty="0"/>
              <a:t>. </a:t>
            </a:r>
          </a:p>
          <a:p>
            <a:pPr marL="0" indent="0">
              <a:buNone/>
            </a:pPr>
            <a:r>
              <a:rPr lang="sk-SK" sz="2200" dirty="0" smtClean="0"/>
              <a:t>Robota </a:t>
            </a:r>
            <a:r>
              <a:rPr lang="sk-SK" sz="2200" dirty="0"/>
              <a:t>som zostrojil zo stavebnice </a:t>
            </a:r>
            <a:r>
              <a:rPr lang="sk-SK" sz="2200" b="1" dirty="0"/>
              <a:t>ROBOT-4-WHEEL-KIT (</a:t>
            </a:r>
            <a:r>
              <a:rPr lang="sk-SK" sz="2200" b="1" dirty="0" err="1"/>
              <a:t>Olimex</a:t>
            </a:r>
            <a:r>
              <a:rPr lang="sk-SK" sz="2200" b="1" dirty="0"/>
              <a:t>)</a:t>
            </a:r>
            <a:r>
              <a:rPr lang="sk-SK" sz="2200" dirty="0"/>
              <a:t>, na riadenie som použil </a:t>
            </a:r>
            <a:r>
              <a:rPr lang="sk-SK" sz="2200" b="1" dirty="0" err="1"/>
              <a:t>Arduino</a:t>
            </a:r>
            <a:r>
              <a:rPr lang="sk-SK" sz="2200" b="1" dirty="0"/>
              <a:t> </a:t>
            </a:r>
            <a:r>
              <a:rPr lang="sk-SK" sz="2200" b="1" dirty="0" err="1"/>
              <a:t>Mega</a:t>
            </a:r>
            <a:r>
              <a:rPr lang="sk-SK" sz="2200" dirty="0"/>
              <a:t>, na ovládanie motorov </a:t>
            </a:r>
            <a:r>
              <a:rPr lang="sk-SK" sz="2200" b="1" dirty="0"/>
              <a:t>AMS00298PM</a:t>
            </a:r>
            <a:r>
              <a:rPr lang="sk-SK" sz="2200" dirty="0"/>
              <a:t>. Na meranie vzdialenosti </a:t>
            </a:r>
            <a:r>
              <a:rPr lang="sk-SK" sz="2200" dirty="0" smtClean="0"/>
              <a:t>ultrazvukové senzory </a:t>
            </a:r>
            <a:r>
              <a:rPr lang="sk-SK" sz="2200" b="1" dirty="0"/>
              <a:t>HC-SR04</a:t>
            </a:r>
            <a:r>
              <a:rPr lang="sk-SK" sz="2200" dirty="0"/>
              <a:t>. Na komunikáciu s PC alebo </a:t>
            </a:r>
            <a:r>
              <a:rPr lang="sk-SK" sz="2200" dirty="0" err="1"/>
              <a:t>tabletom</a:t>
            </a:r>
            <a:r>
              <a:rPr lang="sk-SK" sz="2200" dirty="0"/>
              <a:t> sa používa </a:t>
            </a:r>
            <a:r>
              <a:rPr lang="sk-SK" sz="2200" b="1" dirty="0" err="1"/>
              <a:t>Bluetooth</a:t>
            </a:r>
            <a:r>
              <a:rPr lang="sk-SK" sz="2200" dirty="0"/>
              <a:t> (HC-06</a:t>
            </a:r>
            <a:r>
              <a:rPr lang="sk-SK" sz="2200" dirty="0" smtClean="0"/>
              <a:t>). </a:t>
            </a:r>
            <a:r>
              <a:rPr lang="sk-SK" sz="2200" dirty="0"/>
              <a:t>Na meranie zrýchlenia som použil </a:t>
            </a:r>
            <a:r>
              <a:rPr lang="sk-SK" sz="2200" dirty="0" err="1"/>
              <a:t>akcelerometer</a:t>
            </a:r>
            <a:r>
              <a:rPr lang="sk-SK" sz="2200" dirty="0"/>
              <a:t> </a:t>
            </a:r>
            <a:r>
              <a:rPr lang="sk-SK" sz="2200" b="1" dirty="0" smtClean="0"/>
              <a:t>ADXL345</a:t>
            </a:r>
            <a:r>
              <a:rPr lang="sk-SK" sz="2200" dirty="0" smtClean="0"/>
              <a:t>.Na </a:t>
            </a:r>
            <a:r>
              <a:rPr lang="sk-SK" sz="2200" dirty="0"/>
              <a:t>meranie teploty som </a:t>
            </a:r>
            <a:r>
              <a:rPr lang="sk-SK" sz="2200" dirty="0" smtClean="0"/>
              <a:t>použil </a:t>
            </a:r>
            <a:r>
              <a:rPr lang="sk-SK" sz="2200" dirty="0"/>
              <a:t>teplomer </a:t>
            </a:r>
            <a:r>
              <a:rPr lang="sk-SK" sz="2200" b="1" dirty="0"/>
              <a:t>DS18B20</a:t>
            </a:r>
            <a:r>
              <a:rPr lang="sk-SK" sz="2200" dirty="0"/>
              <a:t>.</a:t>
            </a:r>
            <a:r>
              <a:rPr lang="sk-SK" sz="2200" dirty="0" smtClean="0"/>
              <a:t> </a:t>
            </a:r>
            <a:r>
              <a:rPr lang="sk-SK" sz="2200" dirty="0"/>
              <a:t>Na ovládanie robota z počítača som vytvoril vlastnú aplikáciu v jazyku </a:t>
            </a:r>
            <a:r>
              <a:rPr lang="sk-SK" sz="2200" b="1" dirty="0" err="1"/>
              <a:t>Java</a:t>
            </a:r>
            <a:r>
              <a:rPr lang="sk-SK" sz="2200" dirty="0"/>
              <a:t>. Kamera je </a:t>
            </a:r>
            <a:r>
              <a:rPr lang="sk-SK" sz="2200" b="1" dirty="0" err="1"/>
              <a:t>RaspiCam</a:t>
            </a:r>
            <a:r>
              <a:rPr lang="sk-SK" sz="2200" dirty="0"/>
              <a:t> pripojená na </a:t>
            </a:r>
            <a:r>
              <a:rPr lang="sk-SK" sz="2200" b="1" dirty="0" err="1"/>
              <a:t>Raspberry</a:t>
            </a:r>
            <a:r>
              <a:rPr lang="sk-SK" sz="2200" b="1" dirty="0"/>
              <a:t> Pi</a:t>
            </a:r>
            <a:r>
              <a:rPr lang="sk-SK" sz="2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453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976664"/>
          </a:xfrm>
          <a:ln w="28575"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k-SK" sz="2200" b="1" dirty="0"/>
              <a:t>Overenie funkcie: </a:t>
            </a:r>
            <a:endParaRPr lang="sk-SK" sz="2200" dirty="0"/>
          </a:p>
          <a:p>
            <a:pPr marL="457200" lvl="0" indent="-457200">
              <a:buFont typeface="+mj-lt"/>
              <a:buAutoNum type="arabicPeriod"/>
            </a:pPr>
            <a:r>
              <a:rPr lang="sk-SK" sz="2200" dirty="0"/>
              <a:t>Natočil som niekoľko videí, ktoré som sprístupnil na </a:t>
            </a:r>
            <a:r>
              <a:rPr lang="sk-SK" sz="2200" dirty="0" err="1"/>
              <a:t>YouTube</a:t>
            </a:r>
            <a:r>
              <a:rPr lang="sk-SK" sz="2200" dirty="0"/>
              <a:t>: </a:t>
            </a:r>
            <a:r>
              <a:rPr lang="sk-SK" sz="2200" u="sng" dirty="0">
                <a:hlinkClick r:id="rId2"/>
              </a:rPr>
              <a:t>http://tinyurl.com/hq5hou4</a:t>
            </a:r>
            <a:r>
              <a:rPr lang="sk-SK" sz="2200" dirty="0"/>
              <a:t>. </a:t>
            </a:r>
          </a:p>
          <a:p>
            <a:pPr marL="457200" lvl="0" indent="-457200">
              <a:buFont typeface="+mj-lt"/>
              <a:buAutoNum type="arabicPeriod"/>
            </a:pPr>
            <a:r>
              <a:rPr lang="sk-SK" sz="2200" dirty="0"/>
              <a:t>Pokus na porovnanie elektronického merania rýchlosti s ručným: Meral som čas potrebný na prejdenie dráhy 4 metre stopkami 4 krát a porovnal s elektronickým meraním. </a:t>
            </a:r>
          </a:p>
          <a:p>
            <a:pPr marL="457200" lvl="0" indent="-457200">
              <a:buFont typeface="+mj-lt"/>
              <a:buAutoNum type="arabicPeriod"/>
            </a:pPr>
            <a:r>
              <a:rPr lang="sk-SK" sz="2200" dirty="0"/>
              <a:t>Pokus na overenie zabrzdenia pred prekážkou a vyhýbania sa prekážke: Opakovane som posielal robota oproti stene a zisťoval, kedy stihne zastať a kedy už nie v závislosti od vzdialenosti, kedy má začať brzdiť a frekvencie merania vzdialenosti. Pokusy som graficky vyhodnotil.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sk-SK" sz="2200" b="1" dirty="0"/>
              <a:t>Záver:</a:t>
            </a:r>
            <a:r>
              <a:rPr lang="sk-SK" sz="2200" dirty="0"/>
              <a:t> Zostrojil som robota, na ktorého som namontoval </a:t>
            </a:r>
            <a:r>
              <a:rPr lang="sk-SK" sz="2200" dirty="0" smtClean="0"/>
              <a:t>8 </a:t>
            </a:r>
            <a:r>
              <a:rPr lang="sk-SK" sz="2200" dirty="0"/>
              <a:t>asistenčných systémov. Pri ideálnych podmienkach všetky fungujú. Zastavovanie pred prekážkou, vyhýbanie sa prekážkam a elektronické meranie rýchlosti potrebujú špeciálne podmienky na správne fungovanie</a:t>
            </a:r>
            <a:r>
              <a:rPr lang="sk-SK" sz="2200" dirty="0" smtClean="0"/>
              <a:t>.</a:t>
            </a:r>
            <a:endParaRPr lang="sk-SK" sz="2200" dirty="0"/>
          </a:p>
        </p:txBody>
      </p:sp>
    </p:spTree>
    <p:extLst>
      <p:ext uri="{BB962C8B-B14F-4D97-AF65-F5344CB8AC3E}">
        <p14:creationId xmlns:p14="http://schemas.microsoft.com/office/powerpoint/2010/main" val="39189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dĺžnik 24"/>
          <p:cNvSpPr/>
          <p:nvPr/>
        </p:nvSpPr>
        <p:spPr>
          <a:xfrm>
            <a:off x="3223278" y="1661868"/>
            <a:ext cx="1348722" cy="61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Motory</a:t>
            </a:r>
          </a:p>
        </p:txBody>
      </p:sp>
      <p:sp>
        <p:nvSpPr>
          <p:cNvPr id="26" name="Obdĺžnik 25"/>
          <p:cNvSpPr/>
          <p:nvPr/>
        </p:nvSpPr>
        <p:spPr>
          <a:xfrm>
            <a:off x="7092279" y="4455023"/>
            <a:ext cx="1944217" cy="61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UZV </a:t>
            </a:r>
            <a:r>
              <a:rPr lang="sk-SK" sz="1750" dirty="0" smtClean="0">
                <a:solidFill>
                  <a:srgbClr val="000000"/>
                </a:solidFill>
              </a:rPr>
              <a:t>senzory</a:t>
            </a:r>
            <a:endParaRPr lang="sk-SK" sz="1750" dirty="0">
              <a:solidFill>
                <a:srgbClr val="000000"/>
              </a:solidFill>
            </a:endParaRPr>
          </a:p>
        </p:txBody>
      </p:sp>
      <p:sp>
        <p:nvSpPr>
          <p:cNvPr id="27" name="Obdĺžnik 26"/>
          <p:cNvSpPr/>
          <p:nvPr/>
        </p:nvSpPr>
        <p:spPr>
          <a:xfrm>
            <a:off x="7083701" y="3716826"/>
            <a:ext cx="1961372" cy="61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>
                <a:solidFill>
                  <a:srgbClr val="000000"/>
                </a:solidFill>
              </a:rPr>
              <a:t>Bluetooth</a:t>
            </a:r>
            <a:endParaRPr lang="sk-SK" sz="1750" dirty="0">
              <a:solidFill>
                <a:srgbClr val="000000"/>
              </a:solidFill>
            </a:endParaRPr>
          </a:p>
        </p:txBody>
      </p:sp>
      <p:sp>
        <p:nvSpPr>
          <p:cNvPr id="29" name="Obdĺžnik 28"/>
          <p:cNvSpPr/>
          <p:nvPr/>
        </p:nvSpPr>
        <p:spPr>
          <a:xfrm>
            <a:off x="1914418" y="2775746"/>
            <a:ext cx="1008112" cy="6120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Kamera</a:t>
            </a:r>
          </a:p>
        </p:txBody>
      </p:sp>
      <p:cxnSp>
        <p:nvCxnSpPr>
          <p:cNvPr id="30" name="Rovná spojnica 29"/>
          <p:cNvCxnSpPr>
            <a:stCxn id="28" idx="0"/>
            <a:endCxn id="28" idx="0"/>
          </p:cNvCxnSpPr>
          <p:nvPr/>
        </p:nvCxnSpPr>
        <p:spPr>
          <a:xfrm>
            <a:off x="1814391" y="3819864"/>
            <a:ext cx="0" cy="0"/>
          </a:xfrm>
          <a:prstGeom prst="lin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1" name="Obdĺžnik 30"/>
          <p:cNvSpPr/>
          <p:nvPr/>
        </p:nvSpPr>
        <p:spPr>
          <a:xfrm>
            <a:off x="8072948" y="1679326"/>
            <a:ext cx="1069640" cy="61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Svetlá</a:t>
            </a:r>
          </a:p>
        </p:txBody>
      </p:sp>
      <p:sp>
        <p:nvSpPr>
          <p:cNvPr id="32" name="Obdĺžnik 31"/>
          <p:cNvSpPr/>
          <p:nvPr/>
        </p:nvSpPr>
        <p:spPr>
          <a:xfrm>
            <a:off x="6161842" y="1679326"/>
            <a:ext cx="1793678" cy="61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>
                <a:solidFill>
                  <a:srgbClr val="000000"/>
                </a:solidFill>
              </a:rPr>
              <a:t>Fotorezistor</a:t>
            </a:r>
            <a:endParaRPr lang="sk-SK" sz="1750" dirty="0">
              <a:solidFill>
                <a:srgbClr val="000000"/>
              </a:solidFill>
            </a:endParaRPr>
          </a:p>
        </p:txBody>
      </p:sp>
      <p:sp>
        <p:nvSpPr>
          <p:cNvPr id="33" name="Obdĺžnik 32"/>
          <p:cNvSpPr/>
          <p:nvPr/>
        </p:nvSpPr>
        <p:spPr>
          <a:xfrm>
            <a:off x="4684612" y="5708152"/>
            <a:ext cx="1948444" cy="889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Batérie </a:t>
            </a:r>
            <a:r>
              <a:rPr lang="sk-SK" sz="1750" dirty="0" err="1">
                <a:solidFill>
                  <a:srgbClr val="000000"/>
                </a:solidFill>
              </a:rPr>
              <a:t>LiPo</a:t>
            </a:r>
            <a:endParaRPr lang="sk-SK" sz="1750" dirty="0">
              <a:solidFill>
                <a:srgbClr val="000000"/>
              </a:solidFill>
            </a:endParaRPr>
          </a:p>
        </p:txBody>
      </p:sp>
      <p:sp>
        <p:nvSpPr>
          <p:cNvPr id="34" name="Obdĺžnik 33"/>
          <p:cNvSpPr/>
          <p:nvPr/>
        </p:nvSpPr>
        <p:spPr>
          <a:xfrm>
            <a:off x="2085973" y="5708152"/>
            <a:ext cx="1947600" cy="889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Napájací systém</a:t>
            </a:r>
          </a:p>
        </p:txBody>
      </p:sp>
      <p:cxnSp>
        <p:nvCxnSpPr>
          <p:cNvPr id="35" name="Zalomená spojnica 34"/>
          <p:cNvCxnSpPr>
            <a:stCxn id="28" idx="2"/>
            <a:endCxn id="34" idx="1"/>
          </p:cNvCxnSpPr>
          <p:nvPr/>
        </p:nvCxnSpPr>
        <p:spPr>
          <a:xfrm rot="16200000" flipH="1">
            <a:off x="1228044" y="5294822"/>
            <a:ext cx="1444277" cy="271582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Zalomená spojnica 108"/>
          <p:cNvCxnSpPr>
            <a:stCxn id="29" idx="2"/>
          </p:cNvCxnSpPr>
          <p:nvPr/>
        </p:nvCxnSpPr>
        <p:spPr>
          <a:xfrm>
            <a:off x="2418474" y="3387814"/>
            <a:ext cx="0" cy="432050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Obdĺžnik 36"/>
          <p:cNvSpPr/>
          <p:nvPr/>
        </p:nvSpPr>
        <p:spPr>
          <a:xfrm>
            <a:off x="690282" y="2775745"/>
            <a:ext cx="1008112" cy="6120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>
                <a:solidFill>
                  <a:srgbClr val="000000"/>
                </a:solidFill>
              </a:rPr>
              <a:t>WiFi</a:t>
            </a:r>
            <a:endParaRPr lang="sk-SK" sz="1750" dirty="0">
              <a:solidFill>
                <a:srgbClr val="000000"/>
              </a:solidFill>
            </a:endParaRPr>
          </a:p>
        </p:txBody>
      </p:sp>
      <p:cxnSp>
        <p:nvCxnSpPr>
          <p:cNvPr id="38" name="Zalomená spojnica 113"/>
          <p:cNvCxnSpPr>
            <a:stCxn id="37" idx="2"/>
          </p:cNvCxnSpPr>
          <p:nvPr/>
        </p:nvCxnSpPr>
        <p:spPr>
          <a:xfrm>
            <a:off x="1194338" y="3387813"/>
            <a:ext cx="0" cy="432051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Zalomená spojnica 39"/>
          <p:cNvCxnSpPr>
            <a:endCxn id="32" idx="2"/>
          </p:cNvCxnSpPr>
          <p:nvPr/>
        </p:nvCxnSpPr>
        <p:spPr>
          <a:xfrm flipV="1">
            <a:off x="5220072" y="2291326"/>
            <a:ext cx="1838609" cy="548244"/>
          </a:xfrm>
          <a:prstGeom prst="bentConnector2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Zalomená spojnica 40"/>
          <p:cNvCxnSpPr/>
          <p:nvPr/>
        </p:nvCxnSpPr>
        <p:spPr>
          <a:xfrm rot="16200000" flipH="1">
            <a:off x="3731524" y="2483806"/>
            <a:ext cx="328398" cy="5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Rovná spojnica 41"/>
          <p:cNvCxnSpPr/>
          <p:nvPr/>
        </p:nvCxnSpPr>
        <p:spPr>
          <a:xfrm>
            <a:off x="8653920" y="2291326"/>
            <a:ext cx="0" cy="10964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Rovná spojnica 42"/>
          <p:cNvCxnSpPr/>
          <p:nvPr/>
        </p:nvCxnSpPr>
        <p:spPr>
          <a:xfrm flipH="1">
            <a:off x="5471986" y="3387814"/>
            <a:ext cx="318193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Rovná spojnica 43"/>
          <p:cNvCxnSpPr/>
          <p:nvPr/>
        </p:nvCxnSpPr>
        <p:spPr>
          <a:xfrm flipH="1">
            <a:off x="5471984" y="3387811"/>
            <a:ext cx="2" cy="4320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Zalomená spojnica 45"/>
          <p:cNvCxnSpPr>
            <a:stCxn id="26" idx="1"/>
          </p:cNvCxnSpPr>
          <p:nvPr/>
        </p:nvCxnSpPr>
        <p:spPr>
          <a:xfrm rot="10800000">
            <a:off x="5671609" y="4455023"/>
            <a:ext cx="1420671" cy="306000"/>
          </a:xfrm>
          <a:prstGeom prst="bentConnector3">
            <a:avLst/>
          </a:prstGeom>
          <a:ln>
            <a:solidFill>
              <a:srgbClr val="0033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Zalomená spojnica 46"/>
          <p:cNvCxnSpPr>
            <a:stCxn id="34" idx="0"/>
            <a:endCxn id="23" idx="2"/>
          </p:cNvCxnSpPr>
          <p:nvPr/>
        </p:nvCxnSpPr>
        <p:spPr>
          <a:xfrm rot="5400000" flipH="1" flipV="1">
            <a:off x="3249821" y="4510570"/>
            <a:ext cx="1007534" cy="1387630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Rovná spojnica 47"/>
          <p:cNvCxnSpPr>
            <a:stCxn id="33" idx="1"/>
            <a:endCxn id="34" idx="3"/>
          </p:cNvCxnSpPr>
          <p:nvPr/>
        </p:nvCxnSpPr>
        <p:spPr>
          <a:xfrm flipH="1">
            <a:off x="4033573" y="6152752"/>
            <a:ext cx="65103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9" name="Obrázok 48" descr="C:\tmp\IMG_7424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3" b="89950" l="9937" r="95472">
                        <a14:foregroundMark x1="84025" y1="52094" x2="81635" y2="65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2556"/>
            <a:ext cx="330136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BlokTextu 1"/>
          <p:cNvSpPr txBox="1"/>
          <p:nvPr/>
        </p:nvSpPr>
        <p:spPr>
          <a:xfrm>
            <a:off x="3071542" y="539969"/>
            <a:ext cx="5964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Súčasti kompletného robota</a:t>
            </a:r>
          </a:p>
        </p:txBody>
      </p:sp>
      <p:sp>
        <p:nvSpPr>
          <p:cNvPr id="50" name="Obdĺžnik 49"/>
          <p:cNvSpPr/>
          <p:nvPr/>
        </p:nvSpPr>
        <p:spPr>
          <a:xfrm>
            <a:off x="7089559" y="5175395"/>
            <a:ext cx="1944216" cy="61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 smtClean="0">
                <a:solidFill>
                  <a:srgbClr val="000000"/>
                </a:solidFill>
              </a:rPr>
              <a:t>Akcelerometer</a:t>
            </a:r>
            <a:endParaRPr lang="sk-SK" sz="1750" dirty="0">
              <a:solidFill>
                <a:srgbClr val="000000"/>
              </a:solidFill>
            </a:endParaRPr>
          </a:p>
        </p:txBody>
      </p:sp>
      <p:cxnSp>
        <p:nvCxnSpPr>
          <p:cNvPr id="52" name="Zalomená spojnica 51"/>
          <p:cNvCxnSpPr/>
          <p:nvPr/>
        </p:nvCxnSpPr>
        <p:spPr>
          <a:xfrm>
            <a:off x="5076056" y="4708478"/>
            <a:ext cx="2016224" cy="772917"/>
          </a:xfrm>
          <a:prstGeom prst="bentConnector3">
            <a:avLst>
              <a:gd name="adj1" fmla="val -9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bdĺžnik 52"/>
          <p:cNvSpPr/>
          <p:nvPr/>
        </p:nvSpPr>
        <p:spPr>
          <a:xfrm>
            <a:off x="4684612" y="1679326"/>
            <a:ext cx="1369407" cy="61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smtClean="0">
                <a:solidFill>
                  <a:srgbClr val="000000"/>
                </a:solidFill>
              </a:rPr>
              <a:t>Teplomer</a:t>
            </a:r>
            <a:endParaRPr lang="sk-SK" sz="1750" dirty="0">
              <a:solidFill>
                <a:srgbClr val="000000"/>
              </a:solidFill>
            </a:endParaRPr>
          </a:p>
        </p:txBody>
      </p:sp>
      <p:cxnSp>
        <p:nvCxnSpPr>
          <p:cNvPr id="51" name="Rovná spojnica 50"/>
          <p:cNvCxnSpPr/>
          <p:nvPr/>
        </p:nvCxnSpPr>
        <p:spPr>
          <a:xfrm flipH="1">
            <a:off x="5655163" y="4094530"/>
            <a:ext cx="143711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Rovná spojnica 53"/>
          <p:cNvCxnSpPr/>
          <p:nvPr/>
        </p:nvCxnSpPr>
        <p:spPr>
          <a:xfrm>
            <a:off x="4970658" y="2291326"/>
            <a:ext cx="0" cy="152853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Zalomená spojnica 55"/>
          <p:cNvCxnSpPr/>
          <p:nvPr/>
        </p:nvCxnSpPr>
        <p:spPr>
          <a:xfrm rot="5400000" flipH="1" flipV="1">
            <a:off x="3738706" y="3662844"/>
            <a:ext cx="314040" cy="1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bdĺžnik 27"/>
          <p:cNvSpPr/>
          <p:nvPr/>
        </p:nvSpPr>
        <p:spPr>
          <a:xfrm>
            <a:off x="842283" y="3819864"/>
            <a:ext cx="1944216" cy="888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>
                <a:solidFill>
                  <a:srgbClr val="000000"/>
                </a:solidFill>
              </a:rPr>
              <a:t>Raspberry</a:t>
            </a:r>
            <a:r>
              <a:rPr lang="sk-SK" sz="1750" dirty="0">
                <a:solidFill>
                  <a:srgbClr val="000000"/>
                </a:solidFill>
              </a:rPr>
              <a:t> Pi</a:t>
            </a:r>
          </a:p>
        </p:txBody>
      </p:sp>
      <p:sp>
        <p:nvSpPr>
          <p:cNvPr id="24" name="Obdĺžnik 23"/>
          <p:cNvSpPr/>
          <p:nvPr/>
        </p:nvSpPr>
        <p:spPr>
          <a:xfrm>
            <a:off x="3223267" y="2602266"/>
            <a:ext cx="1348733" cy="889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Ovládač motorov</a:t>
            </a:r>
          </a:p>
        </p:txBody>
      </p:sp>
      <p:cxnSp>
        <p:nvCxnSpPr>
          <p:cNvPr id="83" name="Rovná spojnica 82"/>
          <p:cNvCxnSpPr/>
          <p:nvPr/>
        </p:nvCxnSpPr>
        <p:spPr>
          <a:xfrm>
            <a:off x="5220072" y="2839570"/>
            <a:ext cx="0" cy="98029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Obdĺžnik 22"/>
          <p:cNvSpPr/>
          <p:nvPr/>
        </p:nvSpPr>
        <p:spPr>
          <a:xfrm>
            <a:off x="3223267" y="3812005"/>
            <a:ext cx="2448272" cy="8886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>
                <a:solidFill>
                  <a:srgbClr val="000000"/>
                </a:solidFill>
              </a:rPr>
              <a:t>Arduino</a:t>
            </a:r>
            <a:r>
              <a:rPr lang="sk-SK" sz="1750" dirty="0">
                <a:solidFill>
                  <a:srgbClr val="000000"/>
                </a:solidFill>
              </a:rPr>
              <a:t> </a:t>
            </a:r>
            <a:r>
              <a:rPr lang="sk-SK" sz="1750" dirty="0" err="1">
                <a:solidFill>
                  <a:srgbClr val="000000"/>
                </a:solidFill>
              </a:rPr>
              <a:t>Uno</a:t>
            </a:r>
            <a:r>
              <a:rPr lang="sk-SK" sz="1750" dirty="0">
                <a:solidFill>
                  <a:srgbClr val="000000"/>
                </a:solidFill>
              </a:rPr>
              <a:t>/Mega</a:t>
            </a:r>
          </a:p>
        </p:txBody>
      </p:sp>
    </p:spTree>
    <p:extLst>
      <p:ext uri="{BB962C8B-B14F-4D97-AF65-F5344CB8AC3E}">
        <p14:creationId xmlns:p14="http://schemas.microsoft.com/office/powerpoint/2010/main" val="36334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Zástupný symbol obsah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663936"/>
              </p:ext>
            </p:extLst>
          </p:nvPr>
        </p:nvGraphicFramePr>
        <p:xfrm>
          <a:off x="107503" y="1124744"/>
          <a:ext cx="6309821" cy="564337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292373"/>
                <a:gridCol w="1444417"/>
                <a:gridCol w="3573031"/>
              </a:tblGrid>
              <a:tr h="2527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Súčiastka</a:t>
                      </a:r>
                      <a:endParaRPr lang="sk-SK" sz="23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Typ</a:t>
                      </a:r>
                      <a:endParaRPr lang="sk-SK" sz="23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Opis</a:t>
                      </a:r>
                      <a:endParaRPr lang="sk-SK" sz="23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7771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Skladačka  robota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ROBOT-4-WHEEL-KIT (</a:t>
                      </a:r>
                      <a:r>
                        <a:rPr lang="en-US" sz="2300" dirty="0" err="1">
                          <a:effectLst/>
                        </a:rPr>
                        <a:t>Olimex</a:t>
                      </a:r>
                      <a:r>
                        <a:rPr lang="en-US" sz="2300" dirty="0">
                          <a:effectLst/>
                        </a:rPr>
                        <a:t>)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>
                          <a:effectLst/>
                        </a:rPr>
                        <a:t>Podvozok, kolesá, motory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10414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Arduino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Arduino Mega 2560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>
                          <a:effectLst/>
                        </a:rPr>
                        <a:t>Obvod, na ktorom sa nachádza </a:t>
                      </a:r>
                      <a:r>
                        <a:rPr lang="sk-SK" sz="2300" dirty="0" err="1">
                          <a:effectLst/>
                        </a:rPr>
                        <a:t>mikrokontrolér</a:t>
                      </a:r>
                      <a:r>
                        <a:rPr lang="sk-SK" sz="2300" dirty="0">
                          <a:effectLst/>
                        </a:rPr>
                        <a:t> </a:t>
                      </a:r>
                      <a:r>
                        <a:rPr lang="sk-SK" sz="2300" dirty="0" err="1">
                          <a:effectLst/>
                        </a:rPr>
                        <a:t>Atmel</a:t>
                      </a:r>
                      <a:r>
                        <a:rPr lang="sk-SK" sz="2300" dirty="0">
                          <a:effectLst/>
                        </a:rPr>
                        <a:t> Atmega2560 a pomocné súčiastky. Je </a:t>
                      </a:r>
                      <a:r>
                        <a:rPr lang="en-US" sz="2300" dirty="0" smtClean="0">
                          <a:effectLst/>
                        </a:rPr>
                        <a:t/>
                      </a:r>
                      <a:br>
                        <a:rPr lang="en-US" sz="2300" dirty="0" smtClean="0">
                          <a:effectLst/>
                        </a:rPr>
                      </a:br>
                      <a:r>
                        <a:rPr lang="sk-SK" sz="2300" dirty="0" smtClean="0">
                          <a:effectLst/>
                        </a:rPr>
                        <a:t>to </a:t>
                      </a:r>
                      <a:r>
                        <a:rPr lang="sk-SK" sz="2300" dirty="0">
                          <a:effectLst/>
                        </a:rPr>
                        <a:t>„mozog“ celého robota.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7771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Ovládač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motorov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AMS00298PM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>
                          <a:effectLst/>
                        </a:rPr>
                        <a:t>Pomocou malého prúdu z </a:t>
                      </a:r>
                      <a:r>
                        <a:rPr lang="sk-SK" sz="2300" dirty="0" err="1">
                          <a:effectLst/>
                        </a:rPr>
                        <a:t>Arduina</a:t>
                      </a:r>
                      <a:r>
                        <a:rPr lang="sk-SK" sz="2300" dirty="0">
                          <a:effectLst/>
                        </a:rPr>
                        <a:t> (do 20 </a:t>
                      </a:r>
                      <a:r>
                        <a:rPr lang="sk-SK" sz="2300" dirty="0" err="1">
                          <a:effectLst/>
                        </a:rPr>
                        <a:t>mA</a:t>
                      </a:r>
                      <a:r>
                        <a:rPr lang="sk-SK" sz="2300" dirty="0">
                          <a:effectLst/>
                        </a:rPr>
                        <a:t>) </a:t>
                      </a:r>
                      <a:r>
                        <a:rPr lang="sk-SK" sz="2300" dirty="0" smtClean="0">
                          <a:effectLst/>
                        </a:rPr>
                        <a:t>vie </a:t>
                      </a:r>
                      <a:r>
                        <a:rPr lang="sk-SK" sz="2300" dirty="0">
                          <a:effectLst/>
                        </a:rPr>
                        <a:t>vyvolať väčší prúd, ktorý dokáže poháňať motory (do 2000 </a:t>
                      </a:r>
                      <a:r>
                        <a:rPr lang="sk-SK" sz="2300" dirty="0" err="1">
                          <a:effectLst/>
                        </a:rPr>
                        <a:t>mA</a:t>
                      </a:r>
                      <a:r>
                        <a:rPr lang="sk-SK" sz="2300" dirty="0">
                          <a:effectLst/>
                        </a:rPr>
                        <a:t>).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</a:tbl>
          </a:graphicData>
        </a:graphic>
      </p:graphicFrame>
      <p:pic>
        <p:nvPicPr>
          <p:cNvPr id="6" name="Obrázok 5" descr="C:\Users\Janko\AppData\Local\Microsoft\Windows\Temporary Internet Files\Content.Word\IMG_6417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" t="14343" r="3968" b="9444"/>
          <a:stretch/>
        </p:blipFill>
        <p:spPr bwMode="auto">
          <a:xfrm>
            <a:off x="6489638" y="1340768"/>
            <a:ext cx="2624871" cy="160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http://www.elecrow.com/bmz_cache/7/72e054a90063c9102ca7f7a62144e726.image.998x66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r="13405"/>
          <a:stretch/>
        </p:blipFill>
        <p:spPr bwMode="auto">
          <a:xfrm>
            <a:off x="6691744" y="4921874"/>
            <a:ext cx="2272147" cy="18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ĺžnik 2"/>
          <p:cNvSpPr/>
          <p:nvPr/>
        </p:nvSpPr>
        <p:spPr>
          <a:xfrm>
            <a:off x="1877457" y="129406"/>
            <a:ext cx="5358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k-SK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Zoznam materiálu</a:t>
            </a:r>
            <a:endParaRPr lang="sk-SK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7170" name="Picture 2" descr="Výsledok vyh&amp;lcaron;adávania obrázkov pre dopyt arduino meg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18" y="3212976"/>
            <a:ext cx="3136182" cy="15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Zástupný symbol obsah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652687"/>
              </p:ext>
            </p:extLst>
          </p:nvPr>
        </p:nvGraphicFramePr>
        <p:xfrm>
          <a:off x="179511" y="188638"/>
          <a:ext cx="6264697" cy="6126221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409557"/>
                <a:gridCol w="1254740"/>
                <a:gridCol w="3600400"/>
              </a:tblGrid>
              <a:tr h="5040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Súčiastka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Typ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Opis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14623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Batérie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2x </a:t>
                      </a:r>
                      <a:r>
                        <a:rPr lang="en-US" sz="2300" dirty="0" err="1">
                          <a:effectLst/>
                        </a:rPr>
                        <a:t>LiPo</a:t>
                      </a:r>
                      <a:r>
                        <a:rPr lang="en-US" sz="2300" dirty="0">
                          <a:effectLst/>
                        </a:rPr>
                        <a:t> 6600 </a:t>
                      </a:r>
                      <a:r>
                        <a:rPr lang="en-US" sz="2300" dirty="0" err="1">
                          <a:effectLst/>
                        </a:rPr>
                        <a:t>mAh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Potrebné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sú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kvôli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dostatočnému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prúdu</a:t>
                      </a:r>
                      <a:r>
                        <a:rPr lang="en-US" sz="2300" dirty="0">
                          <a:effectLst/>
                        </a:rPr>
                        <a:t> a </a:t>
                      </a:r>
                      <a:r>
                        <a:rPr lang="en-US" sz="2300" dirty="0" err="1">
                          <a:effectLst/>
                        </a:rPr>
                        <a:t>kapacite</a:t>
                      </a:r>
                      <a:r>
                        <a:rPr lang="en-US" sz="2300" dirty="0">
                          <a:effectLst/>
                        </a:rPr>
                        <a:t>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22100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Napájací system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(vlastný výrobok)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>
                          <a:effectLst/>
                        </a:rPr>
                        <a:t>Pre </a:t>
                      </a:r>
                      <a:r>
                        <a:rPr lang="sk-SK" sz="2300" dirty="0" err="1">
                          <a:effectLst/>
                        </a:rPr>
                        <a:t>Raspberry</a:t>
                      </a:r>
                      <a:r>
                        <a:rPr lang="sk-SK" sz="2300" dirty="0">
                          <a:effectLst/>
                        </a:rPr>
                        <a:t> Pi upravuje napätie presne na 5 voltov. Pre </a:t>
                      </a:r>
                      <a:r>
                        <a:rPr lang="sk-SK" sz="2300" dirty="0" err="1">
                          <a:effectLst/>
                        </a:rPr>
                        <a:t>Arduino</a:t>
                      </a:r>
                      <a:r>
                        <a:rPr lang="sk-SK" sz="2300" dirty="0">
                          <a:effectLst/>
                        </a:rPr>
                        <a:t> obsahuje ochranu pred vysokým prúdom pri zapnutí motorov.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19497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Komunikácia s PC resp. tabletom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Bluetooth</a:t>
                      </a:r>
                      <a:br>
                        <a:rPr lang="en-US" sz="2300">
                          <a:effectLst/>
                        </a:rPr>
                      </a:br>
                      <a:r>
                        <a:rPr lang="en-US" sz="2300">
                          <a:effectLst/>
                        </a:rPr>
                        <a:t>HC-06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err="1">
                          <a:effectLst/>
                        </a:rPr>
                        <a:t>Bluetooth</a:t>
                      </a:r>
                      <a:r>
                        <a:rPr lang="sk-SK" sz="2300" dirty="0">
                          <a:effectLst/>
                        </a:rPr>
                        <a:t> je otvorený štandard pre bezdrôtovú komunikáciu elektronických zariadení.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</a:tbl>
          </a:graphicData>
        </a:graphic>
      </p:graphicFrame>
      <p:pic>
        <p:nvPicPr>
          <p:cNvPr id="10" name="Picture 4" descr="https://www.olimex.com/Products/Power/BATTERY-LIPO6600mAh/images/BATTERY-LIPO6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16632"/>
            <a:ext cx="1872208" cy="20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CIM\104CANON\IMG_74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10" y="2204864"/>
            <a:ext cx="2592289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.instructables.com/FXH/T713/HYZX8XS1/FXHT713HYZX8XS1.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5661" y="4591683"/>
            <a:ext cx="2388694" cy="179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Zástupný symbol obsah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338918"/>
              </p:ext>
            </p:extLst>
          </p:nvPr>
        </p:nvGraphicFramePr>
        <p:xfrm>
          <a:off x="179511" y="332656"/>
          <a:ext cx="6041777" cy="612067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368153"/>
                <a:gridCol w="1296144"/>
                <a:gridCol w="3377480"/>
              </a:tblGrid>
              <a:tr h="55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Súčiastka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Typ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Opis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16692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Senzor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 smtClean="0">
                          <a:effectLst/>
                        </a:rPr>
                        <a:t>vzdiale</a:t>
                      </a:r>
                      <a:r>
                        <a:rPr lang="sk-SK" sz="2300" dirty="0" smtClean="0">
                          <a:effectLst/>
                        </a:rPr>
                        <a:t>-</a:t>
                      </a:r>
                      <a:r>
                        <a:rPr lang="en-US" sz="2300" dirty="0" err="1" smtClean="0">
                          <a:effectLst/>
                        </a:rPr>
                        <a:t>nosti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HC SR-04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Vzdialenosť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meria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sk-SK" sz="2300" dirty="0" smtClean="0">
                          <a:effectLst/>
                        </a:rPr>
                        <a:t/>
                      </a:r>
                      <a:br>
                        <a:rPr lang="sk-SK" sz="2300" dirty="0" smtClean="0">
                          <a:effectLst/>
                        </a:rPr>
                      </a:br>
                      <a:r>
                        <a:rPr lang="en-US" sz="2300" dirty="0" err="1" smtClean="0">
                          <a:effectLst/>
                        </a:rPr>
                        <a:t>pomocou</a:t>
                      </a:r>
                      <a:r>
                        <a:rPr lang="en-US" sz="2300" dirty="0" smtClean="0">
                          <a:effectLst/>
                        </a:rPr>
                        <a:t> </a:t>
                      </a:r>
                      <a:r>
                        <a:rPr lang="sk-SK" sz="2300" dirty="0" smtClean="0">
                          <a:effectLst/>
                        </a:rPr>
                        <a:t/>
                      </a:r>
                      <a:br>
                        <a:rPr lang="sk-SK" sz="2300" dirty="0" smtClean="0">
                          <a:effectLst/>
                        </a:rPr>
                      </a:br>
                      <a:r>
                        <a:rPr lang="en-US" sz="2300" dirty="0" err="1" smtClean="0">
                          <a:effectLst/>
                        </a:rPr>
                        <a:t>ultrazvukových</a:t>
                      </a:r>
                      <a:r>
                        <a:rPr lang="en-US" sz="2300" dirty="0" smtClean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vĺn</a:t>
                      </a:r>
                      <a:r>
                        <a:rPr lang="en-US" sz="2300" dirty="0">
                          <a:effectLst/>
                        </a:rPr>
                        <a:t>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55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Kamera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RaspiCam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Rozlíšenie</a:t>
                      </a:r>
                      <a:r>
                        <a:rPr lang="en-US" sz="2300" dirty="0">
                          <a:effectLst/>
                        </a:rPr>
                        <a:t> 5 </a:t>
                      </a:r>
                      <a:r>
                        <a:rPr lang="en-US" sz="2300" dirty="0" err="1">
                          <a:effectLst/>
                        </a:rPr>
                        <a:t>Mpix</a:t>
                      </a:r>
                      <a:r>
                        <a:rPr lang="en-US" sz="2300" dirty="0">
                          <a:effectLst/>
                        </a:rPr>
                        <a:t>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22257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Ovládanie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kamery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Raspberry Pi 3 model B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Slúži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na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spracovanie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obrazu</a:t>
                      </a:r>
                      <a:r>
                        <a:rPr lang="en-US" sz="2300" dirty="0">
                          <a:effectLst/>
                        </a:rPr>
                        <a:t> z </a:t>
                      </a:r>
                      <a:r>
                        <a:rPr lang="en-US" sz="2300" dirty="0" err="1">
                          <a:effectLst/>
                        </a:rPr>
                        <a:t>kamery</a:t>
                      </a:r>
                      <a:r>
                        <a:rPr lang="en-US" sz="2300" dirty="0">
                          <a:effectLst/>
                        </a:rPr>
                        <a:t>, </a:t>
                      </a:r>
                      <a:r>
                        <a:rPr lang="en-US" sz="2300" dirty="0" err="1">
                          <a:effectLst/>
                        </a:rPr>
                        <a:t>prenos</a:t>
                      </a:r>
                      <a:r>
                        <a:rPr lang="en-US" sz="2300" dirty="0">
                          <a:effectLst/>
                        </a:rPr>
                        <a:t> do </a:t>
                      </a:r>
                      <a:r>
                        <a:rPr lang="en-US" sz="2300" dirty="0" err="1">
                          <a:effectLst/>
                        </a:rPr>
                        <a:t>počítača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alebo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uloženie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na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pamäťovú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kartu</a:t>
                      </a:r>
                      <a:r>
                        <a:rPr lang="en-US" sz="2300" dirty="0">
                          <a:effectLst/>
                        </a:rPr>
                        <a:t>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11128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 smtClean="0">
                          <a:effectLst/>
                        </a:rPr>
                        <a:t>Fotore</a:t>
                      </a:r>
                      <a:r>
                        <a:rPr lang="sk-SK" sz="2300" dirty="0" smtClean="0">
                          <a:effectLst/>
                        </a:rPr>
                        <a:t>-</a:t>
                      </a:r>
                      <a:r>
                        <a:rPr lang="en-US" sz="2300" dirty="0" err="1" smtClean="0">
                          <a:effectLst/>
                        </a:rPr>
                        <a:t>zistor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-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Meria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intenzitu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svetla</a:t>
                      </a:r>
                      <a:r>
                        <a:rPr lang="en-US" sz="2300" dirty="0">
                          <a:effectLst/>
                        </a:rPr>
                        <a:t> pre </a:t>
                      </a:r>
                      <a:r>
                        <a:rPr lang="en-US" sz="2300" dirty="0" err="1">
                          <a:effectLst/>
                        </a:rPr>
                        <a:t>zapínanie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svetiel</a:t>
                      </a:r>
                      <a:r>
                        <a:rPr lang="en-US" sz="2300" dirty="0">
                          <a:effectLst/>
                        </a:rPr>
                        <a:t> v </a:t>
                      </a:r>
                      <a:r>
                        <a:rPr lang="en-US" sz="2300" dirty="0" err="1">
                          <a:effectLst/>
                        </a:rPr>
                        <a:t>tme</a:t>
                      </a:r>
                      <a:r>
                        <a:rPr lang="en-US" sz="2300" dirty="0">
                          <a:effectLst/>
                        </a:rPr>
                        <a:t>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</a:tbl>
          </a:graphicData>
        </a:graphic>
      </p:graphicFrame>
      <p:pic>
        <p:nvPicPr>
          <p:cNvPr id="10" name="Picture 4" descr="http://robu.in/wp-content/uploads/2014/08/hc-sr04_ultrasonic_sensor_distance_measuring_module_1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841" y="967582"/>
            <a:ext cx="1376108" cy="137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ázok 10" descr="http://www.studiobyvania.sk/images_upd/products/gACV7Uvh9KZT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8"/>
          <a:stretch/>
        </p:blipFill>
        <p:spPr bwMode="auto">
          <a:xfrm>
            <a:off x="8784617" y="692696"/>
            <a:ext cx="240911" cy="1787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Skupina 11"/>
          <p:cNvGrpSpPr/>
          <p:nvPr/>
        </p:nvGrpSpPr>
        <p:grpSpPr>
          <a:xfrm flipH="1">
            <a:off x="7255159" y="1098500"/>
            <a:ext cx="1284343" cy="974725"/>
            <a:chOff x="6389144" y="5260172"/>
            <a:chExt cx="1284343" cy="974725"/>
          </a:xfrm>
        </p:grpSpPr>
        <p:sp>
          <p:nvSpPr>
            <p:cNvPr id="13" name="Oblúk 12"/>
            <p:cNvSpPr/>
            <p:nvPr/>
          </p:nvSpPr>
          <p:spPr>
            <a:xfrm rot="10800000">
              <a:off x="7230721" y="5591007"/>
              <a:ext cx="261620" cy="468630"/>
            </a:xfrm>
            <a:prstGeom prst="arc">
              <a:avLst>
                <a:gd name="adj1" fmla="val 16200000"/>
                <a:gd name="adj2" fmla="val 531708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sk-SK"/>
            </a:p>
          </p:txBody>
        </p:sp>
        <p:sp>
          <p:nvSpPr>
            <p:cNvPr id="14" name="Oblúk 13"/>
            <p:cNvSpPr/>
            <p:nvPr/>
          </p:nvSpPr>
          <p:spPr>
            <a:xfrm rot="10800000">
              <a:off x="6689623" y="5375742"/>
              <a:ext cx="360045" cy="789940"/>
            </a:xfrm>
            <a:prstGeom prst="arc">
              <a:avLst>
                <a:gd name="adj1" fmla="val 16200000"/>
                <a:gd name="adj2" fmla="val 531708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sk-SK"/>
            </a:p>
          </p:txBody>
        </p:sp>
        <p:sp>
          <p:nvSpPr>
            <p:cNvPr id="15" name="Oblúk 14"/>
            <p:cNvSpPr/>
            <p:nvPr/>
          </p:nvSpPr>
          <p:spPr>
            <a:xfrm rot="10800000">
              <a:off x="6389144" y="5260172"/>
              <a:ext cx="444500" cy="974725"/>
            </a:xfrm>
            <a:prstGeom prst="arc">
              <a:avLst>
                <a:gd name="adj1" fmla="val 16200000"/>
                <a:gd name="adj2" fmla="val 531708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sk-SK"/>
            </a:p>
          </p:txBody>
        </p:sp>
        <p:sp>
          <p:nvSpPr>
            <p:cNvPr id="16" name="Oblúk 15"/>
            <p:cNvSpPr/>
            <p:nvPr/>
          </p:nvSpPr>
          <p:spPr>
            <a:xfrm rot="10800000">
              <a:off x="6971687" y="5483057"/>
              <a:ext cx="294005" cy="644525"/>
            </a:xfrm>
            <a:prstGeom prst="arc">
              <a:avLst>
                <a:gd name="adj1" fmla="val 16200000"/>
                <a:gd name="adj2" fmla="val 531708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sk-SK"/>
            </a:p>
          </p:txBody>
        </p:sp>
        <p:sp>
          <p:nvSpPr>
            <p:cNvPr id="17" name="Oblúk 16"/>
            <p:cNvSpPr/>
            <p:nvPr/>
          </p:nvSpPr>
          <p:spPr>
            <a:xfrm rot="10800000">
              <a:off x="7481717" y="5698322"/>
              <a:ext cx="191770" cy="252730"/>
            </a:xfrm>
            <a:prstGeom prst="arc">
              <a:avLst>
                <a:gd name="adj1" fmla="val 16200000"/>
                <a:gd name="adj2" fmla="val 532340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sk-SK"/>
            </a:p>
          </p:txBody>
        </p:sp>
      </p:grpSp>
      <p:sp>
        <p:nvSpPr>
          <p:cNvPr id="18" name="Oblúk 17"/>
          <p:cNvSpPr/>
          <p:nvPr/>
        </p:nvSpPr>
        <p:spPr>
          <a:xfrm rot="10800000">
            <a:off x="8372426" y="895572"/>
            <a:ext cx="498704" cy="1247478"/>
          </a:xfrm>
          <a:prstGeom prst="arc">
            <a:avLst>
              <a:gd name="adj1" fmla="val 16200000"/>
              <a:gd name="adj2" fmla="val 5324167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sk-SK"/>
          </a:p>
        </p:txBody>
      </p:sp>
      <p:sp>
        <p:nvSpPr>
          <p:cNvPr id="19" name="Oblúk 18"/>
          <p:cNvSpPr/>
          <p:nvPr/>
        </p:nvSpPr>
        <p:spPr>
          <a:xfrm rot="10800000">
            <a:off x="7740352" y="692696"/>
            <a:ext cx="997343" cy="1687908"/>
          </a:xfrm>
          <a:prstGeom prst="arc">
            <a:avLst>
              <a:gd name="adj1" fmla="val 16200000"/>
              <a:gd name="adj2" fmla="val 5324167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sk-SK"/>
          </a:p>
        </p:txBody>
      </p:sp>
      <p:sp>
        <p:nvSpPr>
          <p:cNvPr id="20" name="Oblúk 19"/>
          <p:cNvSpPr/>
          <p:nvPr/>
        </p:nvSpPr>
        <p:spPr>
          <a:xfrm rot="10800000">
            <a:off x="7187122" y="465222"/>
            <a:ext cx="1245670" cy="2108177"/>
          </a:xfrm>
          <a:prstGeom prst="arc">
            <a:avLst>
              <a:gd name="adj1" fmla="val 16200000"/>
              <a:gd name="adj2" fmla="val 5324167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sk-SK"/>
          </a:p>
        </p:txBody>
      </p:sp>
      <p:cxnSp>
        <p:nvCxnSpPr>
          <p:cNvPr id="21" name="Rovná spojovacia šípka 20"/>
          <p:cNvCxnSpPr/>
          <p:nvPr/>
        </p:nvCxnSpPr>
        <p:spPr>
          <a:xfrm flipV="1">
            <a:off x="7067082" y="1021958"/>
            <a:ext cx="1728668" cy="694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BlokTextu 21"/>
          <p:cNvSpPr txBox="1"/>
          <p:nvPr/>
        </p:nvSpPr>
        <p:spPr>
          <a:xfrm>
            <a:off x="7567115" y="692696"/>
            <a:ext cx="86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 smtClean="0"/>
              <a:t>d</a:t>
            </a:r>
            <a:endParaRPr lang="sk-SK" b="1" dirty="0"/>
          </a:p>
        </p:txBody>
      </p:sp>
      <p:pic>
        <p:nvPicPr>
          <p:cNvPr id="23" name="Picture 2" descr="http://i.imgur.com/YvHbI9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r="64608"/>
          <a:stretch/>
        </p:blipFill>
        <p:spPr bwMode="auto">
          <a:xfrm>
            <a:off x="6309086" y="2573400"/>
            <a:ext cx="946074" cy="102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www.raspberrypi.org/wp-content/uploads/2014/07/rsz_b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1" y="3593478"/>
            <a:ext cx="2496559" cy="168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www.distrelec.sk/Web/WebShopImages/landscape_large/_t/if/excelitas-u-1160-3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9" b="22043"/>
          <a:stretch/>
        </p:blipFill>
        <p:spPr bwMode="auto">
          <a:xfrm rot="5400000">
            <a:off x="5830104" y="5756902"/>
            <a:ext cx="1405864" cy="4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Skupina 26"/>
          <p:cNvGrpSpPr/>
          <p:nvPr/>
        </p:nvGrpSpPr>
        <p:grpSpPr>
          <a:xfrm>
            <a:off x="6744062" y="5442691"/>
            <a:ext cx="2281466" cy="1069968"/>
            <a:chOff x="1083374" y="4850843"/>
            <a:chExt cx="3838575" cy="1800225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374" y="4850843"/>
              <a:ext cx="3838575" cy="18002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29" name="Rovná spojovacia šípka 28"/>
            <p:cNvCxnSpPr/>
            <p:nvPr/>
          </p:nvCxnSpPr>
          <p:spPr>
            <a:xfrm flipH="1">
              <a:off x="2761419" y="5517232"/>
              <a:ext cx="5917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130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Zástupný symbol obsah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771315"/>
              </p:ext>
            </p:extLst>
          </p:nvPr>
        </p:nvGraphicFramePr>
        <p:xfrm>
          <a:off x="179511" y="332656"/>
          <a:ext cx="6039379" cy="156453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928373"/>
                <a:gridCol w="1209979"/>
                <a:gridCol w="2901027"/>
              </a:tblGrid>
              <a:tr h="55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Súčiastka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Typ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Opis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4516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Teplomer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DS18B20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Meria</a:t>
                      </a:r>
                      <a:r>
                        <a:rPr lang="sk-SK" sz="23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teplotu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55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err="1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Akcelerometer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ADXL</a:t>
                      </a:r>
                      <a:r>
                        <a:rPr lang="en-US" sz="2300" dirty="0" smtClean="0">
                          <a:effectLst/>
                        </a:rPr>
                        <a:t>345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 smtClean="0">
                          <a:effectLst/>
                        </a:rPr>
                        <a:t>Meria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zr</a:t>
                      </a:r>
                      <a:r>
                        <a:rPr lang="sk-SK" sz="2300" baseline="0" dirty="0" smtClean="0">
                          <a:effectLst/>
                        </a:rPr>
                        <a:t>ý</a:t>
                      </a:r>
                      <a:r>
                        <a:rPr lang="en-US" sz="2300" baseline="0" dirty="0" err="1" smtClean="0">
                          <a:effectLst/>
                        </a:rPr>
                        <a:t>chlenie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</a:tbl>
          </a:graphicData>
        </a:graphic>
      </p:graphicFrame>
      <p:pic>
        <p:nvPicPr>
          <p:cNvPr id="1026" name="Picture 2" descr="Výsledok vyh&amp;lcaron;adávania obrázkov pre dopyt DS18B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61" y="215328"/>
            <a:ext cx="1135038" cy="11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ýsledok vyh&amp;lcaron;adávania obrázkov pre dopyt ADXL34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6145" r="26942" b="15614"/>
          <a:stretch/>
        </p:blipFill>
        <p:spPr bwMode="auto">
          <a:xfrm>
            <a:off x="7578436" y="623000"/>
            <a:ext cx="1565564" cy="145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15713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ala">
  <a:themeElements>
    <a:clrScheme name="prezentácia rp6">
      <a:dk1>
        <a:srgbClr val="000000"/>
      </a:dk1>
      <a:lt1>
        <a:srgbClr val="8ECD4C"/>
      </a:lt1>
      <a:dk2>
        <a:srgbClr val="000000"/>
      </a:dk2>
      <a:lt2>
        <a:srgbClr val="DC9E1F"/>
      </a:lt2>
      <a:accent1>
        <a:srgbClr val="FF0000"/>
      </a:accent1>
      <a:accent2>
        <a:srgbClr val="00B050"/>
      </a:accent2>
      <a:accent3>
        <a:srgbClr val="FF0000"/>
      </a:accent3>
      <a:accent4>
        <a:srgbClr val="002060"/>
      </a:accent4>
      <a:accent5>
        <a:srgbClr val="23E155"/>
      </a:accent5>
      <a:accent6>
        <a:srgbClr val="F9F913"/>
      </a:accent6>
      <a:hlink>
        <a:srgbClr val="FF0000"/>
      </a:hlink>
      <a:folHlink>
        <a:srgbClr val="31E8FB"/>
      </a:folHlink>
    </a:clrScheme>
    <a:fontScheme name="Hal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Hal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2133</TotalTime>
  <Words>919</Words>
  <Application>Microsoft Office PowerPoint</Application>
  <PresentationFormat>Prezentácia na obrazovke (4:3)</PresentationFormat>
  <Paragraphs>182</Paragraphs>
  <Slides>27</Slides>
  <Notes>1</Notes>
  <HiddenSlides>1</HiddenSlides>
  <MMClips>0</MMClips>
  <ScaleCrop>false</ScaleCrop>
  <HeadingPairs>
    <vt:vector size="4" baseType="variant">
      <vt:variant>
        <vt:lpstr>Motív</vt:lpstr>
      </vt:variant>
      <vt:variant>
        <vt:i4>2</vt:i4>
      </vt:variant>
      <vt:variant>
        <vt:lpstr>Nadpisy snímok</vt:lpstr>
      </vt:variant>
      <vt:variant>
        <vt:i4>27</vt:i4>
      </vt:variant>
    </vt:vector>
  </HeadingPairs>
  <TitlesOfParts>
    <vt:vector size="29" baseType="lpstr">
      <vt:lpstr>Motív Office</vt:lpstr>
      <vt:lpstr>Hala</vt:lpstr>
      <vt:lpstr>Prezentácia programu PowerPoint</vt:lpstr>
      <vt:lpstr>Hypotéza</vt:lpstr>
      <vt:lpstr>Abstrakt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Overenie brzdenia pred prekážkou 1 </vt:lpstr>
      <vt:lpstr>Overenie brzdenia pred prekážkou 2</vt:lpstr>
      <vt:lpstr>Overenie elektronického merania rýchlosti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Schéma zapojenia robota</vt:lpstr>
      <vt:lpstr>Schéma zapojenia svetiel</vt:lpstr>
      <vt:lpstr>Napájacie centrum</vt:lpstr>
      <vt:lpstr>Zaznamenávanie rýchlosti</vt:lpstr>
      <vt:lpstr>Testovanie senzorov vzdialenosti</vt:lpstr>
      <vt:lpstr>Testovanie detekcie predmetov</vt:lpstr>
      <vt:lpstr>Vytlačiť ešte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Cieľ</dc:title>
  <dc:creator>jan mederly</dc:creator>
  <cp:lastModifiedBy>jan mederly</cp:lastModifiedBy>
  <cp:revision>45</cp:revision>
  <cp:lastPrinted>2016-10-06T08:34:12Z</cp:lastPrinted>
  <dcterms:created xsi:type="dcterms:W3CDTF">2016-10-05T21:34:43Z</dcterms:created>
  <dcterms:modified xsi:type="dcterms:W3CDTF">2016-11-08T21:53:59Z</dcterms:modified>
</cp:coreProperties>
</file>